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8" r:id="rId2"/>
  </p:sldMasterIdLst>
  <p:notesMasterIdLst>
    <p:notesMasterId r:id="rId16"/>
  </p:notesMasterIdLst>
  <p:sldIdLst>
    <p:sldId id="557" r:id="rId3"/>
    <p:sldId id="545" r:id="rId4"/>
    <p:sldId id="546" r:id="rId5"/>
    <p:sldId id="547" r:id="rId6"/>
    <p:sldId id="548" r:id="rId7"/>
    <p:sldId id="549" r:id="rId8"/>
    <p:sldId id="550" r:id="rId9"/>
    <p:sldId id="551" r:id="rId10"/>
    <p:sldId id="553" r:id="rId11"/>
    <p:sldId id="552" r:id="rId12"/>
    <p:sldId id="554" r:id="rId13"/>
    <p:sldId id="555" r:id="rId14"/>
    <p:sldId id="55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echniques for Ensuring Data Consistency" id="{5FB3F852-93EC-4A1E-A772-2D9A2E892A30}">
          <p14:sldIdLst>
            <p14:sldId id="557"/>
            <p14:sldId id="545"/>
            <p14:sldId id="546"/>
            <p14:sldId id="547"/>
            <p14:sldId id="548"/>
            <p14:sldId id="549"/>
            <p14:sldId id="550"/>
            <p14:sldId id="551"/>
            <p14:sldId id="553"/>
            <p14:sldId id="552"/>
            <p14:sldId id="554"/>
            <p14:sldId id="555"/>
            <p14:sldId id="55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C0C0C"/>
    <a:srgbClr val="6B7280"/>
    <a:srgbClr val="094843"/>
    <a:srgbClr val="FBBF24"/>
    <a:srgbClr val="A41544"/>
    <a:srgbClr val="1E3A8A"/>
    <a:srgbClr val="DC2626"/>
    <a:srgbClr val="2100FF"/>
    <a:srgbClr val="5575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53" autoAdjust="0"/>
    <p:restoredTop sz="63676" autoAdjust="0"/>
  </p:normalViewPr>
  <p:slideViewPr>
    <p:cSldViewPr snapToGrid="0">
      <p:cViewPr varScale="1">
        <p:scale>
          <a:sx n="71" d="100"/>
          <a:sy n="71" d="100"/>
        </p:scale>
        <p:origin x="1404" y="5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jpeg>
</file>

<file path=ppt/media/image2.jpeg>
</file>

<file path=ppt/media/image3.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CE1882-6FD2-4F3D-812B-376EBA234CD5}" type="datetimeFigureOut">
              <a:rPr lang="en-US" smtClean="0"/>
              <a:t>1/14/2025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F9F603-1C3D-4282-A126-C2403FB1CBBF}" type="slidenum">
              <a:rPr lang="en-US" smtClean="0"/>
              <a:t>‹#›</a:t>
            </a:fld>
            <a:endParaRPr lang="en-US"/>
          </a:p>
        </p:txBody>
      </p:sp>
    </p:spTree>
    <p:extLst>
      <p:ext uri="{BB962C8B-B14F-4D97-AF65-F5344CB8AC3E}">
        <p14:creationId xmlns:p14="http://schemas.microsoft.com/office/powerpoint/2010/main" val="11109679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268CFC-0861-9016-ECD0-2F67BD8D6B2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D3FB370-B32D-8F81-2B4B-D69FC7DD7CC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511A77C-E2D7-F6E5-099B-F4986542016F}"/>
              </a:ext>
            </a:extLst>
          </p:cNvPr>
          <p:cNvSpPr>
            <a:spLocks noGrp="1"/>
          </p:cNvSpPr>
          <p:nvPr>
            <p:ph type="body" idx="1"/>
          </p:nvPr>
        </p:nvSpPr>
        <p:spPr/>
        <p:txBody>
          <a:bodyPr/>
          <a:lstStyle/>
          <a:p>
            <a:endParaRPr lang="en-US" b="0" u="none" dirty="0"/>
          </a:p>
        </p:txBody>
      </p:sp>
      <p:sp>
        <p:nvSpPr>
          <p:cNvPr id="4" name="Slide Number Placeholder 3">
            <a:extLst>
              <a:ext uri="{FF2B5EF4-FFF2-40B4-BE49-F238E27FC236}">
                <a16:creationId xmlns:a16="http://schemas.microsoft.com/office/drawing/2014/main" id="{4FD4B573-D44F-C3D8-DF3B-A7295719AA93}"/>
              </a:ext>
            </a:extLst>
          </p:cNvPr>
          <p:cNvSpPr>
            <a:spLocks noGrp="1"/>
          </p:cNvSpPr>
          <p:nvPr>
            <p:ph type="sldNum" sz="quarter" idx="5"/>
          </p:nvPr>
        </p:nvSpPr>
        <p:spPr/>
        <p:txBody>
          <a:bodyPr/>
          <a:lstStyle/>
          <a:p>
            <a:fld id="{32F9F603-1C3D-4282-A126-C2403FB1CBBF}" type="slidenum">
              <a:rPr lang="en-US" smtClean="0"/>
              <a:t>1</a:t>
            </a:fld>
            <a:endParaRPr lang="en-US"/>
          </a:p>
        </p:txBody>
      </p:sp>
    </p:spTree>
    <p:extLst>
      <p:ext uri="{BB962C8B-B14F-4D97-AF65-F5344CB8AC3E}">
        <p14:creationId xmlns:p14="http://schemas.microsoft.com/office/powerpoint/2010/main" val="31164915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4E9C59-EA32-7985-A2C7-7D5115D27C3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EDF8A72-7DCE-7231-2154-2E8F737CA29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CC4F141-BD3B-91F6-F086-2802C54F86D5}"/>
              </a:ext>
            </a:extLst>
          </p:cNvPr>
          <p:cNvSpPr>
            <a:spLocks noGrp="1"/>
          </p:cNvSpPr>
          <p:nvPr>
            <p:ph type="body" idx="1"/>
          </p:nvPr>
        </p:nvSpPr>
        <p:spPr/>
        <p:txBody>
          <a:bodyPr/>
          <a:lstStyle/>
          <a:p>
            <a:r>
              <a:rPr lang="en-US" b="1" u="sng" dirty="0"/>
              <a:t>Technique: Compensating Transactions</a:t>
            </a:r>
            <a:endParaRPr lang="en-US" b="0" u="none" dirty="0"/>
          </a:p>
          <a:p>
            <a:endParaRPr lang="en-US" b="0" u="none" dirty="0"/>
          </a:p>
          <a:p>
            <a:endParaRPr lang="en-US" b="0" u="none" dirty="0"/>
          </a:p>
          <a:p>
            <a:r>
              <a:rPr lang="en-US" b="1" u="none" dirty="0"/>
              <a:t>Usage</a:t>
            </a:r>
            <a:r>
              <a:rPr lang="en-US" b="0" u="none" dirty="0"/>
              <a:t>: Implement compensating transactions to undo operations in case of failure, ensuring the system can return to a consistent state.</a:t>
            </a:r>
          </a:p>
          <a:p>
            <a:endParaRPr lang="en-US" b="0" u="none" dirty="0"/>
          </a:p>
          <a:p>
            <a:r>
              <a:rPr lang="en-US" b="1" u="none" dirty="0"/>
              <a:t>Implementation</a:t>
            </a:r>
            <a:r>
              <a:rPr lang="en-US" b="0" u="none" dirty="0"/>
              <a:t>: Define compensating actions for each operation that can be performed to reverse its effects (e.g., refund a payment if an order placement fails).</a:t>
            </a:r>
          </a:p>
          <a:p>
            <a:endParaRPr lang="en-US" b="0" u="none" dirty="0"/>
          </a:p>
          <a:p>
            <a:r>
              <a:rPr lang="en-US" b="1" u="none" dirty="0"/>
              <a:t>Benefits</a:t>
            </a:r>
            <a:r>
              <a:rPr lang="en-US" b="0" u="none" dirty="0"/>
              <a:t>: Provides a mechanism for error recovery and maintaining data consistency.</a:t>
            </a:r>
            <a:endParaRPr lang="en-US" b="1" u="sng" dirty="0"/>
          </a:p>
        </p:txBody>
      </p:sp>
      <p:sp>
        <p:nvSpPr>
          <p:cNvPr id="4" name="Slide Number Placeholder 3">
            <a:extLst>
              <a:ext uri="{FF2B5EF4-FFF2-40B4-BE49-F238E27FC236}">
                <a16:creationId xmlns:a16="http://schemas.microsoft.com/office/drawing/2014/main" id="{5E7772FA-81B4-6983-6531-1A88115CBEF3}"/>
              </a:ext>
            </a:extLst>
          </p:cNvPr>
          <p:cNvSpPr>
            <a:spLocks noGrp="1"/>
          </p:cNvSpPr>
          <p:nvPr>
            <p:ph type="sldNum" sz="quarter" idx="5"/>
          </p:nvPr>
        </p:nvSpPr>
        <p:spPr/>
        <p:txBody>
          <a:bodyPr/>
          <a:lstStyle/>
          <a:p>
            <a:fld id="{32F9F603-1C3D-4282-A126-C2403FB1CBBF}" type="slidenum">
              <a:rPr lang="en-US" smtClean="0"/>
              <a:t>10</a:t>
            </a:fld>
            <a:endParaRPr lang="en-US"/>
          </a:p>
        </p:txBody>
      </p:sp>
    </p:spTree>
    <p:extLst>
      <p:ext uri="{BB962C8B-B14F-4D97-AF65-F5344CB8AC3E}">
        <p14:creationId xmlns:p14="http://schemas.microsoft.com/office/powerpoint/2010/main" val="14050488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F10746-8B76-83CC-3958-3436E81AA17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2F4ACB3-F3EE-B2DE-C5A0-23BCD70F839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4CC17D9-A688-B7FD-1097-147AF6B378C6}"/>
              </a:ext>
            </a:extLst>
          </p:cNvPr>
          <p:cNvSpPr>
            <a:spLocks noGrp="1"/>
          </p:cNvSpPr>
          <p:nvPr>
            <p:ph type="body" idx="1"/>
          </p:nvPr>
        </p:nvSpPr>
        <p:spPr/>
        <p:txBody>
          <a:bodyPr/>
          <a:lstStyle/>
          <a:p>
            <a:r>
              <a:rPr lang="en-US" b="1" u="sng" dirty="0"/>
              <a:t>Technique: Transactional Middleware</a:t>
            </a:r>
            <a:endParaRPr lang="en-US" b="0" u="none" dirty="0"/>
          </a:p>
          <a:p>
            <a:endParaRPr lang="en-US" b="0" u="none" dirty="0"/>
          </a:p>
          <a:p>
            <a:endParaRPr lang="en-US" b="0" u="none" dirty="0"/>
          </a:p>
          <a:p>
            <a:r>
              <a:rPr lang="en-US" b="1" u="none" dirty="0"/>
              <a:t>Usage</a:t>
            </a:r>
            <a:r>
              <a:rPr lang="en-US" b="0" u="none" dirty="0"/>
              <a:t>: Use middleware that supports transactional messaging to manage the complexity of transactional coordination.</a:t>
            </a:r>
          </a:p>
          <a:p>
            <a:endParaRPr lang="en-US" b="0" u="none" dirty="0"/>
          </a:p>
          <a:p>
            <a:r>
              <a:rPr lang="en-US" b="1" u="none" dirty="0"/>
              <a:t>Examples</a:t>
            </a:r>
            <a:r>
              <a:rPr lang="en-US" b="0" u="none" dirty="0"/>
              <a:t>: Message brokers and middleware platforms that provide built-in support for transactional messaging (e.g. Azure Service Bus, Apache Kafka).</a:t>
            </a:r>
          </a:p>
          <a:p>
            <a:endParaRPr lang="en-US" b="0" u="none" dirty="0"/>
          </a:p>
          <a:p>
            <a:r>
              <a:rPr lang="en-US" b="1" u="none" dirty="0"/>
              <a:t>Benefits</a:t>
            </a:r>
            <a:r>
              <a:rPr lang="en-US" b="0" u="none" dirty="0"/>
              <a:t>: Simplifies implementation and ensures reliable and consistent message handling.</a:t>
            </a:r>
            <a:endParaRPr lang="en-US" b="1" u="sng" dirty="0"/>
          </a:p>
        </p:txBody>
      </p:sp>
      <p:sp>
        <p:nvSpPr>
          <p:cNvPr id="4" name="Slide Number Placeholder 3">
            <a:extLst>
              <a:ext uri="{FF2B5EF4-FFF2-40B4-BE49-F238E27FC236}">
                <a16:creationId xmlns:a16="http://schemas.microsoft.com/office/drawing/2014/main" id="{5326058F-236B-88F4-67D0-1ABDB8FED2E6}"/>
              </a:ext>
            </a:extLst>
          </p:cNvPr>
          <p:cNvSpPr>
            <a:spLocks noGrp="1"/>
          </p:cNvSpPr>
          <p:nvPr>
            <p:ph type="sldNum" sz="quarter" idx="5"/>
          </p:nvPr>
        </p:nvSpPr>
        <p:spPr/>
        <p:txBody>
          <a:bodyPr/>
          <a:lstStyle/>
          <a:p>
            <a:fld id="{32F9F603-1C3D-4282-A126-C2403FB1CBBF}" type="slidenum">
              <a:rPr lang="en-US" smtClean="0"/>
              <a:t>11</a:t>
            </a:fld>
            <a:endParaRPr lang="en-US"/>
          </a:p>
        </p:txBody>
      </p:sp>
    </p:spTree>
    <p:extLst>
      <p:ext uri="{BB962C8B-B14F-4D97-AF65-F5344CB8AC3E}">
        <p14:creationId xmlns:p14="http://schemas.microsoft.com/office/powerpoint/2010/main" val="17051293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C45D60-AA40-A729-1AAA-ED1E0DC44D1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FD77CD4-802E-69A9-B8A2-807A8998FF8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9FE8E9A-8EE8-7550-ABB7-8EF34AA7EC93}"/>
              </a:ext>
            </a:extLst>
          </p:cNvPr>
          <p:cNvSpPr>
            <a:spLocks noGrp="1"/>
          </p:cNvSpPr>
          <p:nvPr>
            <p:ph type="body" idx="1"/>
          </p:nvPr>
        </p:nvSpPr>
        <p:spPr/>
        <p:txBody>
          <a:bodyPr/>
          <a:lstStyle/>
          <a:p>
            <a:r>
              <a:rPr lang="en-US" b="1" dirty="0"/>
              <a:t>Idempotency</a:t>
            </a:r>
            <a:r>
              <a:rPr lang="en-US" b="0" dirty="0"/>
              <a:t>: Ensure operations can be performed multiple times without changing the result. Use unique identifiers and idempotent operations to prevent duplicates and maintain consistency.</a:t>
            </a:r>
          </a:p>
          <a:p>
            <a:endParaRPr lang="en-US" b="0" dirty="0"/>
          </a:p>
          <a:p>
            <a:r>
              <a:rPr lang="en-US" b="1" dirty="0"/>
              <a:t>Transactional Messaging</a:t>
            </a:r>
            <a:r>
              <a:rPr lang="en-US" b="0" dirty="0"/>
              <a:t>: Ensure message processing is atomic and consistent. Use techniques like atomic operations, two-phase commit, compensating transactions, and transactional middleware.</a:t>
            </a:r>
            <a:endParaRPr lang="en-US" b="1" dirty="0"/>
          </a:p>
        </p:txBody>
      </p:sp>
      <p:sp>
        <p:nvSpPr>
          <p:cNvPr id="4" name="Slide Number Placeholder 3">
            <a:extLst>
              <a:ext uri="{FF2B5EF4-FFF2-40B4-BE49-F238E27FC236}">
                <a16:creationId xmlns:a16="http://schemas.microsoft.com/office/drawing/2014/main" id="{F7C55717-3699-A5E9-3D19-84BDFF5F4003}"/>
              </a:ext>
            </a:extLst>
          </p:cNvPr>
          <p:cNvSpPr>
            <a:spLocks noGrp="1"/>
          </p:cNvSpPr>
          <p:nvPr>
            <p:ph type="sldNum" sz="quarter" idx="5"/>
          </p:nvPr>
        </p:nvSpPr>
        <p:spPr/>
        <p:txBody>
          <a:bodyPr/>
          <a:lstStyle/>
          <a:p>
            <a:fld id="{32F9F603-1C3D-4282-A126-C2403FB1CBBF}" type="slidenum">
              <a:rPr lang="en-US" smtClean="0"/>
              <a:t>12</a:t>
            </a:fld>
            <a:endParaRPr lang="en-US"/>
          </a:p>
        </p:txBody>
      </p:sp>
    </p:spTree>
    <p:extLst>
      <p:ext uri="{BB962C8B-B14F-4D97-AF65-F5344CB8AC3E}">
        <p14:creationId xmlns:p14="http://schemas.microsoft.com/office/powerpoint/2010/main" val="12007362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Guaranteed Delivery and Message Persistence</a:t>
            </a:r>
            <a:endParaRPr lang="en-US" b="0" u="none" dirty="0"/>
          </a:p>
          <a:p>
            <a:r>
              <a:rPr lang="en-US" b="0" u="none" dirty="0"/>
              <a:t>Implement mechanisms to ensure reliable message delivery and persistent storage.</a:t>
            </a:r>
          </a:p>
          <a:p>
            <a:endParaRPr lang="en-US" b="0" u="none" dirty="0"/>
          </a:p>
          <a:p>
            <a:r>
              <a:rPr lang="en-US" b="1" u="sng" dirty="0"/>
              <a:t>Retry Policies and Dead Letter Queues</a:t>
            </a:r>
            <a:endParaRPr lang="en-US" b="0" u="none" dirty="0"/>
          </a:p>
          <a:p>
            <a:r>
              <a:rPr lang="en-US" b="0" u="none" dirty="0"/>
              <a:t>Use reties and Dead Letter Queues to handle transient and persistent failures.</a:t>
            </a:r>
          </a:p>
          <a:p>
            <a:endParaRPr lang="en-US" b="0" u="none" dirty="0"/>
          </a:p>
          <a:p>
            <a:r>
              <a:rPr lang="en-US" b="1" u="sng" dirty="0"/>
              <a:t>Idempotency and Transactional Messaging</a:t>
            </a:r>
            <a:endParaRPr lang="en-US" b="0" u="none" dirty="0"/>
          </a:p>
          <a:p>
            <a:r>
              <a:rPr lang="en-US" b="0" u="none" dirty="0"/>
              <a:t>Ensure data consistency through idempotent operations and transactional messaging.</a:t>
            </a:r>
            <a:endParaRPr lang="en-US" b="1" u="sng" dirty="0"/>
          </a:p>
        </p:txBody>
      </p:sp>
      <p:sp>
        <p:nvSpPr>
          <p:cNvPr id="4" name="Slide Number Placeholder 3"/>
          <p:cNvSpPr>
            <a:spLocks noGrp="1"/>
          </p:cNvSpPr>
          <p:nvPr>
            <p:ph type="sldNum" sz="quarter" idx="5"/>
          </p:nvPr>
        </p:nvSpPr>
        <p:spPr/>
        <p:txBody>
          <a:bodyPr/>
          <a:lstStyle/>
          <a:p>
            <a:fld id="{32F9F603-1C3D-4282-A126-C2403FB1CBBF}" type="slidenum">
              <a:rPr lang="en-US" smtClean="0"/>
              <a:t>13</a:t>
            </a:fld>
            <a:endParaRPr lang="en-US"/>
          </a:p>
        </p:txBody>
      </p:sp>
    </p:spTree>
    <p:extLst>
      <p:ext uri="{BB962C8B-B14F-4D97-AF65-F5344CB8AC3E}">
        <p14:creationId xmlns:p14="http://schemas.microsoft.com/office/powerpoint/2010/main" val="12044156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BBB666-CDDD-EC28-AB4A-60DB3467AB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7C370B8-BD76-89AA-738B-D48B1B1638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F3A77A-6ABA-7A42-7317-81A2909EE16C}"/>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Maintaining data consistency is paramount in distributed messaging systems to ensure that all messages are processed accurately and without duplication or loss. Data consistency guarantees that the state of the system remains predictable and reliable, even when messages are processed multiple times or in the face of failures. To achieve this, if is essential to implement techniques that safeguard against data anomalies and ensure that operations are performed in a consistent manner.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Key techniques include idempotency and transactional messaging. Idempotency ensures that processing a message multiple times has the same effect as processing it once, preventing unintended side effects or duplicate actions. This is crucial for operations that may be retried or executed multiple times due to failures or network issues.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Transactional messaging, on the other hand, treats message processing as an atomic operation, ensuring that messages are delivered and processed as part of a single consistent transaction. This approach adheres to the principles of atomicity, consistency, isolation, and durability (ACID), providing strong guarantees that messages are handled reliably and consistently.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By leveraging these techniques, we can build messaging systems that maintain data integrity and consistency, even under challenging conditions. This foundation is </a:t>
            </a:r>
            <a:r>
              <a:rPr lang="en-US" dirty="0" err="1"/>
              <a:t>ciritcal</a:t>
            </a:r>
            <a:r>
              <a:rPr lang="en-US" dirty="0"/>
              <a:t> for the successful operation of distributed applications that rely on accurate and consistent message processing.</a:t>
            </a:r>
          </a:p>
        </p:txBody>
      </p:sp>
      <p:sp>
        <p:nvSpPr>
          <p:cNvPr id="4" name="Slide Number Placeholder 3">
            <a:extLst>
              <a:ext uri="{FF2B5EF4-FFF2-40B4-BE49-F238E27FC236}">
                <a16:creationId xmlns:a16="http://schemas.microsoft.com/office/drawing/2014/main" id="{97D2E48E-3299-AB84-B0EF-9ACB89C07463}"/>
              </a:ext>
            </a:extLst>
          </p:cNvPr>
          <p:cNvSpPr>
            <a:spLocks noGrp="1"/>
          </p:cNvSpPr>
          <p:nvPr>
            <p:ph type="sldNum" sz="quarter" idx="5"/>
          </p:nvPr>
        </p:nvSpPr>
        <p:spPr/>
        <p:txBody>
          <a:bodyPr/>
          <a:lstStyle/>
          <a:p>
            <a:fld id="{32F9F603-1C3D-4282-A126-C2403FB1CBBF}" type="slidenum">
              <a:rPr lang="en-US" smtClean="0"/>
              <a:t>2</a:t>
            </a:fld>
            <a:endParaRPr lang="en-US"/>
          </a:p>
        </p:txBody>
      </p:sp>
    </p:spTree>
    <p:extLst>
      <p:ext uri="{BB962C8B-B14F-4D97-AF65-F5344CB8AC3E}">
        <p14:creationId xmlns:p14="http://schemas.microsoft.com/office/powerpoint/2010/main" val="35241643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Idempotency is a critical concept in messaging systems that ensures the same operation can be performed multiple times without changing the result beyond the initial application. This is particularly important in distributed systems where messages may be duplicated or retried, ensuring that repeated processing does not lead to inconsistencies or unintended side effects.</a:t>
            </a:r>
          </a:p>
        </p:txBody>
      </p:sp>
      <p:sp>
        <p:nvSpPr>
          <p:cNvPr id="4" name="Slide Number Placeholder 3"/>
          <p:cNvSpPr>
            <a:spLocks noGrp="1"/>
          </p:cNvSpPr>
          <p:nvPr>
            <p:ph type="sldNum" sz="quarter" idx="5"/>
          </p:nvPr>
        </p:nvSpPr>
        <p:spPr/>
        <p:txBody>
          <a:bodyPr/>
          <a:lstStyle/>
          <a:p>
            <a:fld id="{32F9F603-1C3D-4282-A126-C2403FB1CBBF}" type="slidenum">
              <a:rPr lang="en-US" smtClean="0"/>
              <a:t>3</a:t>
            </a:fld>
            <a:endParaRPr lang="en-US"/>
          </a:p>
        </p:txBody>
      </p:sp>
    </p:spTree>
    <p:extLst>
      <p:ext uri="{BB962C8B-B14F-4D97-AF65-F5344CB8AC3E}">
        <p14:creationId xmlns:p14="http://schemas.microsoft.com/office/powerpoint/2010/main" val="39771542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566CD9-1266-37F0-6098-DAA3D10C273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D45173B-2FA2-4B26-5B29-E71FAD815F6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B51633-CFE6-7117-4CE5-42A5F69D0EEA}"/>
              </a:ext>
            </a:extLst>
          </p:cNvPr>
          <p:cNvSpPr>
            <a:spLocks noGrp="1"/>
          </p:cNvSpPr>
          <p:nvPr>
            <p:ph type="body" idx="1"/>
          </p:nvPr>
        </p:nvSpPr>
        <p:spPr/>
        <p:txBody>
          <a:bodyPr/>
          <a:lstStyle/>
          <a:p>
            <a:r>
              <a:rPr lang="en-US" b="1" u="sng" dirty="0"/>
              <a:t>Technique: Unique Identifiers</a:t>
            </a:r>
            <a:endParaRPr lang="en-US" b="0" u="none" dirty="0"/>
          </a:p>
          <a:p>
            <a:endParaRPr lang="en-US" b="1" u="sng" dirty="0"/>
          </a:p>
          <a:p>
            <a:r>
              <a:rPr lang="en-US" b="1" u="none" dirty="0"/>
              <a:t>Usage</a:t>
            </a:r>
            <a:r>
              <a:rPr lang="en-US" b="0" u="none" dirty="0"/>
              <a:t>: Assign a unique identifier to each message. When processing a message, check if this identifier has been processed before.</a:t>
            </a:r>
          </a:p>
          <a:p>
            <a:endParaRPr lang="en-US" b="0" u="none" dirty="0"/>
          </a:p>
          <a:p>
            <a:r>
              <a:rPr lang="en-US" b="1" u="none" dirty="0"/>
              <a:t>Implementation</a:t>
            </a:r>
            <a:r>
              <a:rPr lang="en-US" b="0" u="none" dirty="0"/>
              <a:t>: Maintain a record of processed message IDs, either in a database or a distributed cache. If the ID is found, skip processing; otherwise, process the message and record the ID.</a:t>
            </a:r>
          </a:p>
          <a:p>
            <a:endParaRPr lang="en-US" b="0" u="none" dirty="0"/>
          </a:p>
          <a:p>
            <a:r>
              <a:rPr lang="en-US" b="1" u="none" dirty="0"/>
              <a:t>Benefits</a:t>
            </a:r>
            <a:r>
              <a:rPr lang="en-US" b="0" u="none" dirty="0"/>
              <a:t>: Prevents duplicate processing and ensures that reach message is handled exactly once.</a:t>
            </a:r>
            <a:endParaRPr lang="en-US" b="1" u="none" dirty="0"/>
          </a:p>
        </p:txBody>
      </p:sp>
      <p:sp>
        <p:nvSpPr>
          <p:cNvPr id="4" name="Slide Number Placeholder 3">
            <a:extLst>
              <a:ext uri="{FF2B5EF4-FFF2-40B4-BE49-F238E27FC236}">
                <a16:creationId xmlns:a16="http://schemas.microsoft.com/office/drawing/2014/main" id="{B43085F0-9897-7E1C-ED27-CB526AA79081}"/>
              </a:ext>
            </a:extLst>
          </p:cNvPr>
          <p:cNvSpPr>
            <a:spLocks noGrp="1"/>
          </p:cNvSpPr>
          <p:nvPr>
            <p:ph type="sldNum" sz="quarter" idx="5"/>
          </p:nvPr>
        </p:nvSpPr>
        <p:spPr/>
        <p:txBody>
          <a:bodyPr/>
          <a:lstStyle/>
          <a:p>
            <a:fld id="{32F9F603-1C3D-4282-A126-C2403FB1CBBF}" type="slidenum">
              <a:rPr lang="en-US" smtClean="0"/>
              <a:t>4</a:t>
            </a:fld>
            <a:endParaRPr lang="en-US"/>
          </a:p>
        </p:txBody>
      </p:sp>
    </p:spTree>
    <p:extLst>
      <p:ext uri="{BB962C8B-B14F-4D97-AF65-F5344CB8AC3E}">
        <p14:creationId xmlns:p14="http://schemas.microsoft.com/office/powerpoint/2010/main" val="1704406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66CC47-59D7-F2AA-783A-21FF22A5936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0E4CE6-6467-533B-4A21-A277906265D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83928BC-4343-C778-265B-C10F11826188}"/>
              </a:ext>
            </a:extLst>
          </p:cNvPr>
          <p:cNvSpPr>
            <a:spLocks noGrp="1"/>
          </p:cNvSpPr>
          <p:nvPr>
            <p:ph type="body" idx="1"/>
          </p:nvPr>
        </p:nvSpPr>
        <p:spPr/>
        <p:txBody>
          <a:bodyPr/>
          <a:lstStyle/>
          <a:p>
            <a:r>
              <a:rPr lang="en-US" b="1" u="sng" dirty="0"/>
              <a:t>Technique: Idempotent Operations</a:t>
            </a:r>
            <a:endParaRPr lang="en-US" b="0" u="none" dirty="0"/>
          </a:p>
          <a:p>
            <a:endParaRPr lang="en-US" b="1" u="sng" dirty="0"/>
          </a:p>
          <a:p>
            <a:r>
              <a:rPr lang="en-US" b="1" u="none" dirty="0"/>
              <a:t>Usage</a:t>
            </a:r>
            <a:r>
              <a:rPr lang="en-US" b="0" u="none" dirty="0"/>
              <a:t>: Design operations to be idempotent by nature, meaning they can be safely repeated without altering the outcome.</a:t>
            </a:r>
          </a:p>
          <a:p>
            <a:endParaRPr lang="en-US" b="0" u="none" dirty="0"/>
          </a:p>
          <a:p>
            <a:r>
              <a:rPr lang="en-US" b="1" u="none" dirty="0"/>
              <a:t>Implementation</a:t>
            </a:r>
            <a:r>
              <a:rPr lang="en-US" b="0" u="none" dirty="0"/>
              <a:t>: Apply updates in a way that repeated updates have the same effect as a single update (e.g. setting a status field to “Completed” regardless of how many times the operation is executed).</a:t>
            </a:r>
          </a:p>
          <a:p>
            <a:endParaRPr lang="en-US" b="0" u="none" dirty="0"/>
          </a:p>
          <a:p>
            <a:r>
              <a:rPr lang="en-US" b="1" u="none" dirty="0"/>
              <a:t>Benefits</a:t>
            </a:r>
            <a:r>
              <a:rPr lang="en-US" b="0" u="none" dirty="0"/>
              <a:t>: Simplifies handling of retires and duplicates, ensuring consistent result.</a:t>
            </a:r>
            <a:endParaRPr lang="en-US" b="1" u="none" dirty="0"/>
          </a:p>
        </p:txBody>
      </p:sp>
      <p:sp>
        <p:nvSpPr>
          <p:cNvPr id="4" name="Slide Number Placeholder 3">
            <a:extLst>
              <a:ext uri="{FF2B5EF4-FFF2-40B4-BE49-F238E27FC236}">
                <a16:creationId xmlns:a16="http://schemas.microsoft.com/office/drawing/2014/main" id="{451F9E33-F5D9-B904-289A-249CD884219A}"/>
              </a:ext>
            </a:extLst>
          </p:cNvPr>
          <p:cNvSpPr>
            <a:spLocks noGrp="1"/>
          </p:cNvSpPr>
          <p:nvPr>
            <p:ph type="sldNum" sz="quarter" idx="5"/>
          </p:nvPr>
        </p:nvSpPr>
        <p:spPr/>
        <p:txBody>
          <a:bodyPr/>
          <a:lstStyle/>
          <a:p>
            <a:fld id="{32F9F603-1C3D-4282-A126-C2403FB1CBBF}" type="slidenum">
              <a:rPr lang="en-US" smtClean="0"/>
              <a:t>5</a:t>
            </a:fld>
            <a:endParaRPr lang="en-US"/>
          </a:p>
        </p:txBody>
      </p:sp>
    </p:spTree>
    <p:extLst>
      <p:ext uri="{BB962C8B-B14F-4D97-AF65-F5344CB8AC3E}">
        <p14:creationId xmlns:p14="http://schemas.microsoft.com/office/powerpoint/2010/main" val="25103586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0D64608-A284-3EB7-32C5-A13B534A48C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8BEC706-885C-CD0C-1955-8B3E7DCE5B2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6FF48E5-F46B-3153-AC62-76AC93C47D5E}"/>
              </a:ext>
            </a:extLst>
          </p:cNvPr>
          <p:cNvSpPr>
            <a:spLocks noGrp="1"/>
          </p:cNvSpPr>
          <p:nvPr>
            <p:ph type="body" idx="1"/>
          </p:nvPr>
        </p:nvSpPr>
        <p:spPr/>
        <p:txBody>
          <a:bodyPr/>
          <a:lstStyle/>
          <a:p>
            <a:r>
              <a:rPr lang="en-US" b="1" u="sng" dirty="0"/>
              <a:t>Technique: State Management</a:t>
            </a:r>
            <a:endParaRPr lang="en-US" b="0" u="none" dirty="0"/>
          </a:p>
          <a:p>
            <a:endParaRPr lang="en-US" b="1" u="sng" dirty="0"/>
          </a:p>
          <a:p>
            <a:r>
              <a:rPr lang="en-US" b="1" u="none" dirty="0"/>
              <a:t>Usage</a:t>
            </a:r>
            <a:r>
              <a:rPr lang="en-US" b="0" u="none" dirty="0"/>
              <a:t>: Mange the state of the system to track with operations have been performed. Ensure that operations are only applied if the system state indicates they are necessary.</a:t>
            </a:r>
          </a:p>
          <a:p>
            <a:endParaRPr lang="en-US" b="0" u="none" dirty="0"/>
          </a:p>
          <a:p>
            <a:r>
              <a:rPr lang="en-US" b="1" u="none" dirty="0"/>
              <a:t>Implementation</a:t>
            </a:r>
            <a:r>
              <a:rPr lang="en-US" b="0" u="none" dirty="0"/>
              <a:t>: Use conditional updates and checks (e.g., only update an order status if it is currently “pending”).</a:t>
            </a:r>
          </a:p>
          <a:p>
            <a:endParaRPr lang="en-US" b="0" u="none" dirty="0"/>
          </a:p>
          <a:p>
            <a:r>
              <a:rPr lang="en-US" b="1" u="none" dirty="0"/>
              <a:t>Benefits</a:t>
            </a:r>
            <a:r>
              <a:rPr lang="en-US" b="0" u="none" dirty="0"/>
              <a:t>: Prevents unnecessary or repeated operations, maintaining consistency.</a:t>
            </a:r>
            <a:endParaRPr lang="en-US" dirty="0"/>
          </a:p>
        </p:txBody>
      </p:sp>
      <p:sp>
        <p:nvSpPr>
          <p:cNvPr id="4" name="Slide Number Placeholder 3">
            <a:extLst>
              <a:ext uri="{FF2B5EF4-FFF2-40B4-BE49-F238E27FC236}">
                <a16:creationId xmlns:a16="http://schemas.microsoft.com/office/drawing/2014/main" id="{E8E492ED-C191-83AB-8C13-F9B9FE68B19F}"/>
              </a:ext>
            </a:extLst>
          </p:cNvPr>
          <p:cNvSpPr>
            <a:spLocks noGrp="1"/>
          </p:cNvSpPr>
          <p:nvPr>
            <p:ph type="sldNum" sz="quarter" idx="5"/>
          </p:nvPr>
        </p:nvSpPr>
        <p:spPr/>
        <p:txBody>
          <a:bodyPr/>
          <a:lstStyle/>
          <a:p>
            <a:fld id="{32F9F603-1C3D-4282-A126-C2403FB1CBBF}" type="slidenum">
              <a:rPr lang="en-US" smtClean="0"/>
              <a:t>6</a:t>
            </a:fld>
            <a:endParaRPr lang="en-US"/>
          </a:p>
        </p:txBody>
      </p:sp>
    </p:spTree>
    <p:extLst>
      <p:ext uri="{BB962C8B-B14F-4D97-AF65-F5344CB8AC3E}">
        <p14:creationId xmlns:p14="http://schemas.microsoft.com/office/powerpoint/2010/main" val="202043065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Transactional messaging ensures that a series of operations are executed as a single, atomic transaction. This adheres to the principles of Atomicity, Consistency, Isolation, and Durability (ACID), providing strong guarantees that messages are delivered and processed reliability and consistently.</a:t>
            </a:r>
          </a:p>
        </p:txBody>
      </p:sp>
      <p:sp>
        <p:nvSpPr>
          <p:cNvPr id="4" name="Slide Number Placeholder 3"/>
          <p:cNvSpPr>
            <a:spLocks noGrp="1"/>
          </p:cNvSpPr>
          <p:nvPr>
            <p:ph type="sldNum" sz="quarter" idx="5"/>
          </p:nvPr>
        </p:nvSpPr>
        <p:spPr/>
        <p:txBody>
          <a:bodyPr/>
          <a:lstStyle/>
          <a:p>
            <a:fld id="{32F9F603-1C3D-4282-A126-C2403FB1CBBF}" type="slidenum">
              <a:rPr lang="en-US" smtClean="0"/>
              <a:t>7</a:t>
            </a:fld>
            <a:endParaRPr lang="en-US"/>
          </a:p>
        </p:txBody>
      </p:sp>
    </p:spTree>
    <p:extLst>
      <p:ext uri="{BB962C8B-B14F-4D97-AF65-F5344CB8AC3E}">
        <p14:creationId xmlns:p14="http://schemas.microsoft.com/office/powerpoint/2010/main" val="251300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3E7F0C-BDEE-D667-ADFD-E18BD770C11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21EEAFA-64DC-91CE-3823-BF3DB3FE3E4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DC58415-857E-ECD3-67C6-104982766D95}"/>
              </a:ext>
            </a:extLst>
          </p:cNvPr>
          <p:cNvSpPr>
            <a:spLocks noGrp="1"/>
          </p:cNvSpPr>
          <p:nvPr>
            <p:ph type="body" idx="1"/>
          </p:nvPr>
        </p:nvSpPr>
        <p:spPr/>
        <p:txBody>
          <a:bodyPr/>
          <a:lstStyle/>
          <a:p>
            <a:r>
              <a:rPr lang="en-US" b="1" u="sng" dirty="0"/>
              <a:t>Technique: Atomic Operations</a:t>
            </a:r>
            <a:endParaRPr lang="en-US" b="0" u="none" dirty="0"/>
          </a:p>
          <a:p>
            <a:endParaRPr lang="en-US" b="0" u="none" dirty="0"/>
          </a:p>
          <a:p>
            <a:r>
              <a:rPr lang="en-US" b="1" u="none" dirty="0"/>
              <a:t>Usage</a:t>
            </a:r>
            <a:r>
              <a:rPr lang="en-US" b="0" u="none" dirty="0"/>
              <a:t>: Ensure that message sending and processing are atomic operations, meaning they either complete entirely or have not affect at all.</a:t>
            </a:r>
          </a:p>
          <a:p>
            <a:endParaRPr lang="en-US" b="0" u="none" dirty="0"/>
          </a:p>
          <a:p>
            <a:r>
              <a:rPr lang="en-US" b="1" u="none" dirty="0"/>
              <a:t>Implementation</a:t>
            </a:r>
            <a:r>
              <a:rPr lang="en-US" b="0" u="none" dirty="0"/>
              <a:t>: Use transactional queues and topics that support atomic operations, where both the sending and receiving of messages are part of a single transaction.</a:t>
            </a:r>
          </a:p>
          <a:p>
            <a:endParaRPr lang="en-US" b="0" u="none" dirty="0"/>
          </a:p>
          <a:p>
            <a:r>
              <a:rPr lang="en-US" b="1" u="none" dirty="0"/>
              <a:t>Benefits</a:t>
            </a:r>
            <a:r>
              <a:rPr lang="en-US" b="0" u="none" dirty="0"/>
              <a:t>: Ensures that messages are not lost or duplicated, and that they are processed only once.</a:t>
            </a:r>
            <a:endParaRPr lang="en-US" b="1" u="sng" dirty="0"/>
          </a:p>
        </p:txBody>
      </p:sp>
      <p:sp>
        <p:nvSpPr>
          <p:cNvPr id="4" name="Slide Number Placeholder 3">
            <a:extLst>
              <a:ext uri="{FF2B5EF4-FFF2-40B4-BE49-F238E27FC236}">
                <a16:creationId xmlns:a16="http://schemas.microsoft.com/office/drawing/2014/main" id="{8220E0B0-F4A7-5BF6-FF3F-AE4290E823C2}"/>
              </a:ext>
            </a:extLst>
          </p:cNvPr>
          <p:cNvSpPr>
            <a:spLocks noGrp="1"/>
          </p:cNvSpPr>
          <p:nvPr>
            <p:ph type="sldNum" sz="quarter" idx="5"/>
          </p:nvPr>
        </p:nvSpPr>
        <p:spPr/>
        <p:txBody>
          <a:bodyPr/>
          <a:lstStyle/>
          <a:p>
            <a:fld id="{32F9F603-1C3D-4282-A126-C2403FB1CBBF}" type="slidenum">
              <a:rPr lang="en-US" smtClean="0"/>
              <a:t>8</a:t>
            </a:fld>
            <a:endParaRPr lang="en-US"/>
          </a:p>
        </p:txBody>
      </p:sp>
    </p:spTree>
    <p:extLst>
      <p:ext uri="{BB962C8B-B14F-4D97-AF65-F5344CB8AC3E}">
        <p14:creationId xmlns:p14="http://schemas.microsoft.com/office/powerpoint/2010/main" val="35003163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E64515-BEE6-601D-1865-D66779201D5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CAE0788-BB4D-CFC3-7D3E-7EDAACF853A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48413C-3EE8-FC27-BC56-ADAF9A4A48DA}"/>
              </a:ext>
            </a:extLst>
          </p:cNvPr>
          <p:cNvSpPr>
            <a:spLocks noGrp="1"/>
          </p:cNvSpPr>
          <p:nvPr>
            <p:ph type="body" idx="1"/>
          </p:nvPr>
        </p:nvSpPr>
        <p:spPr/>
        <p:txBody>
          <a:bodyPr/>
          <a:lstStyle/>
          <a:p>
            <a:r>
              <a:rPr lang="en-US" b="1" u="sng" dirty="0"/>
              <a:t>Technique: Two-Phase Commit</a:t>
            </a:r>
            <a:endParaRPr lang="en-US" b="0" u="none" dirty="0"/>
          </a:p>
          <a:p>
            <a:endParaRPr lang="en-US" b="0" u="none" dirty="0"/>
          </a:p>
          <a:p>
            <a:r>
              <a:rPr lang="en-US" b="1" u="none" dirty="0"/>
              <a:t>Usage</a:t>
            </a:r>
            <a:r>
              <a:rPr lang="en-US" b="0" u="none" dirty="0"/>
              <a:t>: Use the two-phase commit protocol to coordinate transactions across multiple systems or services.</a:t>
            </a:r>
          </a:p>
          <a:p>
            <a:endParaRPr lang="en-US" b="0" u="none" dirty="0"/>
          </a:p>
          <a:p>
            <a:r>
              <a:rPr lang="en-US" b="1" u="none" dirty="0"/>
              <a:t>Implementation</a:t>
            </a:r>
            <a:r>
              <a:rPr lang="en-US" b="0" u="none" dirty="0"/>
              <a:t>:</a:t>
            </a:r>
          </a:p>
          <a:p>
            <a:pPr marL="171450" indent="-171450">
              <a:buFont typeface="Arial" panose="020B0604020202020204" pitchFamily="34" charset="0"/>
              <a:buChar char="•"/>
            </a:pPr>
            <a:r>
              <a:rPr lang="en-US" b="1" u="none" dirty="0"/>
              <a:t>Prepare Phase</a:t>
            </a:r>
            <a:r>
              <a:rPr lang="en-US" b="0" u="none" dirty="0"/>
              <a:t>: All participants in the transaction prepare to commit and notify the coordinator.</a:t>
            </a:r>
          </a:p>
          <a:p>
            <a:pPr marL="171450" indent="-171450">
              <a:buFont typeface="Arial" panose="020B0604020202020204" pitchFamily="34" charset="0"/>
              <a:buChar char="•"/>
            </a:pPr>
            <a:r>
              <a:rPr lang="en-US" b="1" u="none" dirty="0"/>
              <a:t>Commit Phase</a:t>
            </a:r>
            <a:r>
              <a:rPr lang="en-US" b="0" u="none" dirty="0"/>
              <a:t>: Once all participants are ready, the coordinator instructs them to commit the transaction.</a:t>
            </a:r>
            <a:endParaRPr lang="en-US" b="1" u="none" dirty="0"/>
          </a:p>
          <a:p>
            <a:endParaRPr lang="en-US" b="0" u="none" dirty="0"/>
          </a:p>
          <a:p>
            <a:r>
              <a:rPr lang="en-US" b="1" u="none" dirty="0"/>
              <a:t>Benefits</a:t>
            </a:r>
            <a:r>
              <a:rPr lang="en-US" b="0" u="none" dirty="0"/>
              <a:t>: Ensures that all participants either commit or roll back changes, maintaining consistency across systems.</a:t>
            </a:r>
            <a:endParaRPr lang="en-US" b="1" u="sng" dirty="0"/>
          </a:p>
        </p:txBody>
      </p:sp>
      <p:sp>
        <p:nvSpPr>
          <p:cNvPr id="4" name="Slide Number Placeholder 3">
            <a:extLst>
              <a:ext uri="{FF2B5EF4-FFF2-40B4-BE49-F238E27FC236}">
                <a16:creationId xmlns:a16="http://schemas.microsoft.com/office/drawing/2014/main" id="{A74298D3-92C4-1DC2-FB10-C0F9E43A6FB1}"/>
              </a:ext>
            </a:extLst>
          </p:cNvPr>
          <p:cNvSpPr>
            <a:spLocks noGrp="1"/>
          </p:cNvSpPr>
          <p:nvPr>
            <p:ph type="sldNum" sz="quarter" idx="5"/>
          </p:nvPr>
        </p:nvSpPr>
        <p:spPr/>
        <p:txBody>
          <a:bodyPr/>
          <a:lstStyle/>
          <a:p>
            <a:fld id="{32F9F603-1C3D-4282-A126-C2403FB1CBBF}" type="slidenum">
              <a:rPr lang="en-US" smtClean="0"/>
              <a:t>9</a:t>
            </a:fld>
            <a:endParaRPr lang="en-US"/>
          </a:p>
        </p:txBody>
      </p:sp>
    </p:spTree>
    <p:extLst>
      <p:ext uri="{BB962C8B-B14F-4D97-AF65-F5344CB8AC3E}">
        <p14:creationId xmlns:p14="http://schemas.microsoft.com/office/powerpoint/2010/main" val="41743760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0043B-6224-465D-0F7B-4852EE2CA50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8579079-944B-0095-130F-3278D6BDA5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38266783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053471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alphaModFix amt="50000"/>
            <a:lum/>
          </a:blip>
          <a:srcRect/>
          <a:stretch>
            <a:fillRect t="-1000" b="-1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224046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A30CA-596E-9F1D-F9FF-940D0F445A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83C9D81-DD48-8ACD-F4AE-ACB15ED02B1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977065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alphaModFix amt="40000"/>
            <a:lum/>
          </a:blip>
          <a:srcRect/>
          <a:stretch>
            <a:fillRect t="-1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8EAEC-B95C-65BC-4502-7D97E3C0AF7E}"/>
              </a:ext>
            </a:extLst>
          </p:cNvPr>
          <p:cNvSpPr>
            <a:spLocks noGrp="1"/>
          </p:cNvSpPr>
          <p:nvPr>
            <p:ph type="title"/>
          </p:nvPr>
        </p:nvSpPr>
        <p:spPr>
          <a:xfrm>
            <a:off x="831850" y="1709738"/>
            <a:ext cx="10515600" cy="2852737"/>
          </a:xfrm>
        </p:spPr>
        <p:txBody>
          <a:bodyPr anchor="b"/>
          <a:lstStyle>
            <a:lvl1pPr>
              <a:defRPr sz="6000">
                <a:solidFill>
                  <a:srgbClr val="DC2626"/>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E366EA22-1829-9873-41BB-2AC84387A13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418339862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99A05-1D32-B2BB-6DFD-5E8D0587F0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DA0B571-2A63-6AAB-43A9-38283417290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B7DC5E-E2D6-9942-3C2B-7BD7FDAB63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4443959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669A1-55DC-DC50-87BF-D5BDB70AC2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77CA8FD-8E4B-DC37-0FA9-9CCB5049C2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A4DE6B-8608-EC30-2A21-442ED52D53E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D871EC2-6478-BAB1-9AFA-F0359376198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6B5CAE-6CFF-DF5F-15F6-D2944FD798D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1880934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BE317-2F3D-7689-9B75-7823A6F4AE7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4305741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8536740"/>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2F2DC-633B-7099-E55B-E7F0C97D42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DDF66C9-99F8-1F9A-FB0F-D6209572404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47B37DD-B752-0452-3037-99E6CF38BE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010584077"/>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01AB9-C489-81EE-3666-C42F2F1546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7CC6C9B-AD44-2D57-249F-B432EA50061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405DCE6-1C6A-6470-4FD9-96DCECE492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59006847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473602-DAB9-2CE3-D538-F5E54C45D2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8CFA6F94-FC8D-2818-E06B-1C1361394C2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a:extLst>
              <a:ext uri="{FF2B5EF4-FFF2-40B4-BE49-F238E27FC236}">
                <a16:creationId xmlns:a16="http://schemas.microsoft.com/office/drawing/2014/main" id="{A0050781-B5CD-B274-A77F-5FEF2B5DDEF1}"/>
              </a:ext>
            </a:extLst>
          </p:cNvPr>
          <p:cNvSpPr txBox="1"/>
          <p:nvPr userDrawn="1"/>
        </p:nvSpPr>
        <p:spPr>
          <a:xfrm>
            <a:off x="3494649" y="6437735"/>
            <a:ext cx="5195013" cy="276999"/>
          </a:xfrm>
          <a:prstGeom prst="rect">
            <a:avLst/>
          </a:prstGeom>
          <a:noFill/>
        </p:spPr>
        <p:txBody>
          <a:bodyPr wrap="none" rtlCol="0">
            <a:spAutoFit/>
          </a:bodyPr>
          <a:lstStyle/>
          <a:p>
            <a:pPr algn="ctr"/>
            <a:r>
              <a:rPr lang="en-US" sz="1200" b="1" kern="1200" dirty="0">
                <a:solidFill>
                  <a:srgbClr val="6B7280"/>
                </a:solidFill>
                <a:latin typeface="+mn-lt"/>
                <a:ea typeface="+mn-ea"/>
                <a:cs typeface="+mn-cs"/>
              </a:rPr>
              <a:t>Unlock the Power of Messaging Patterns: Fundamentals of Messaging Patterns</a:t>
            </a:r>
          </a:p>
        </p:txBody>
      </p:sp>
    </p:spTree>
    <p:extLst>
      <p:ext uri="{BB962C8B-B14F-4D97-AF65-F5344CB8AC3E}">
        <p14:creationId xmlns:p14="http://schemas.microsoft.com/office/powerpoint/2010/main" val="28027234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rgbClr val="1E3A8A"/>
          </a:solidFill>
          <a:latin typeface="Kamerik205 8" panose="020B08030306000200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94843"/>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9484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9484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9484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9484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3326732"/>
      </p:ext>
    </p:extLst>
  </p:cSld>
  <p:clrMap bg1="lt1" tx1="dk1" bg2="lt2" tx2="dk2" accent1="accent1" accent2="accent2" accent3="accent3" accent4="accent4" accent5="accent5" accent6="accent6" hlink="hlink" folHlink="folHlink"/>
  <p:sldLayoutIdLst>
    <p:sldLayoutId id="2147483659" r:id="rId1"/>
    <p:sldLayoutId id="2147483660" r:id="rId2"/>
  </p:sldLayoutIdLst>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DF5953-80DC-4132-A0F3-8AA5479115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9745BA9-4174-8FEC-38EC-F0DDB239AF49}"/>
              </a:ext>
            </a:extLst>
          </p:cNvPr>
          <p:cNvSpPr>
            <a:spLocks noGrp="1"/>
          </p:cNvSpPr>
          <p:nvPr>
            <p:ph type="title"/>
          </p:nvPr>
        </p:nvSpPr>
        <p:spPr/>
        <p:txBody>
          <a:bodyPr/>
          <a:lstStyle/>
          <a:p>
            <a:r>
              <a:rPr lang="en-US" dirty="0"/>
              <a:t>Reliability</a:t>
            </a:r>
          </a:p>
        </p:txBody>
      </p:sp>
      <p:sp>
        <p:nvSpPr>
          <p:cNvPr id="3" name="Rectangle: Rounded Corners 2">
            <a:extLst>
              <a:ext uri="{FF2B5EF4-FFF2-40B4-BE49-F238E27FC236}">
                <a16:creationId xmlns:a16="http://schemas.microsoft.com/office/drawing/2014/main" id="{48F96692-71EE-D941-742D-6FCD55F4FEB5}"/>
              </a:ext>
            </a:extLst>
          </p:cNvPr>
          <p:cNvSpPr/>
          <p:nvPr/>
        </p:nvSpPr>
        <p:spPr>
          <a:xfrm>
            <a:off x="947552" y="2251435"/>
            <a:ext cx="3115911" cy="1068404"/>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t>Message Delivery and Processing</a:t>
            </a:r>
          </a:p>
        </p:txBody>
      </p:sp>
      <p:sp>
        <p:nvSpPr>
          <p:cNvPr id="4" name="Rectangle: Rounded Corners 3">
            <a:extLst>
              <a:ext uri="{FF2B5EF4-FFF2-40B4-BE49-F238E27FC236}">
                <a16:creationId xmlns:a16="http://schemas.microsoft.com/office/drawing/2014/main" id="{603F3F79-D35C-28D1-C1E8-B3FC18BAEDF3}"/>
              </a:ext>
            </a:extLst>
          </p:cNvPr>
          <p:cNvSpPr/>
          <p:nvPr/>
        </p:nvSpPr>
        <p:spPr>
          <a:xfrm>
            <a:off x="8128536" y="2251435"/>
            <a:ext cx="3115911" cy="1068404"/>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t>Data Consistency</a:t>
            </a:r>
          </a:p>
        </p:txBody>
      </p:sp>
      <p:sp>
        <p:nvSpPr>
          <p:cNvPr id="5" name="Rectangle: Rounded Corners 4">
            <a:extLst>
              <a:ext uri="{FF2B5EF4-FFF2-40B4-BE49-F238E27FC236}">
                <a16:creationId xmlns:a16="http://schemas.microsoft.com/office/drawing/2014/main" id="{8ACBC372-3302-1B7D-8B51-F06A1319A9DB}"/>
              </a:ext>
            </a:extLst>
          </p:cNvPr>
          <p:cNvSpPr/>
          <p:nvPr/>
        </p:nvSpPr>
        <p:spPr>
          <a:xfrm>
            <a:off x="4538044" y="2251435"/>
            <a:ext cx="3115911" cy="1068404"/>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t>Failure Handling</a:t>
            </a:r>
          </a:p>
        </p:txBody>
      </p:sp>
    </p:spTree>
    <p:extLst>
      <p:ext uri="{BB962C8B-B14F-4D97-AF65-F5344CB8AC3E}">
        <p14:creationId xmlns:p14="http://schemas.microsoft.com/office/powerpoint/2010/main" val="314865801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grpId="0" nodeType="clickEffect">
                                  <p:stCondLst>
                                    <p:cond delay="0"/>
                                  </p:stCondLst>
                                  <p:childTnLst>
                                    <p:set>
                                      <p:cBhvr>
                                        <p:cTn id="6" dur="indefinite"/>
                                        <p:tgtEl>
                                          <p:spTgt spid="3"/>
                                        </p:tgtEl>
                                        <p:attrNameLst>
                                          <p:attrName>style.opacity</p:attrName>
                                        </p:attrNameLst>
                                      </p:cBhvr>
                                      <p:to>
                                        <p:strVal val="0.25"/>
                                      </p:to>
                                    </p:set>
                                    <p:animEffect filter="image" prLst="opacity: 0.25">
                                      <p:cBhvr rctx="IE">
                                        <p:cTn id="7" dur="indefinite"/>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9" presetClass="emph" presetSubtype="0" grpId="0" nodeType="clickEffect">
                                  <p:stCondLst>
                                    <p:cond delay="0"/>
                                  </p:stCondLst>
                                  <p:childTnLst>
                                    <p:set>
                                      <p:cBhvr>
                                        <p:cTn id="11" dur="indefinite"/>
                                        <p:tgtEl>
                                          <p:spTgt spid="5"/>
                                        </p:tgtEl>
                                        <p:attrNameLst>
                                          <p:attrName>style.opacity</p:attrName>
                                        </p:attrNameLst>
                                      </p:cBhvr>
                                      <p:to>
                                        <p:strVal val="0.25"/>
                                      </p:to>
                                    </p:set>
                                    <p:animEffect filter="image" prLst="opacity: 0.25">
                                      <p:cBhvr rctx="IE">
                                        <p:cTn id="12" dur="indefinite"/>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694CC0-E61A-1BA7-E979-E554BA84B33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A66FB33-E7C4-ABCC-01A7-1FFBD8C92670}"/>
              </a:ext>
            </a:extLst>
          </p:cNvPr>
          <p:cNvSpPr>
            <a:spLocks noGrp="1"/>
          </p:cNvSpPr>
          <p:nvPr>
            <p:ph type="title"/>
          </p:nvPr>
        </p:nvSpPr>
        <p:spPr/>
        <p:txBody>
          <a:bodyPr/>
          <a:lstStyle/>
          <a:p>
            <a:r>
              <a:rPr lang="en-US" dirty="0"/>
              <a:t>Transactional Messaging</a:t>
            </a:r>
          </a:p>
        </p:txBody>
      </p:sp>
      <p:pic>
        <p:nvPicPr>
          <p:cNvPr id="6" name="Content Placeholder 5">
            <a:extLst>
              <a:ext uri="{FF2B5EF4-FFF2-40B4-BE49-F238E27FC236}">
                <a16:creationId xmlns:a16="http://schemas.microsoft.com/office/drawing/2014/main" id="{B6BAA88D-0E44-2204-B40F-EFDFBCD86E0C}"/>
              </a:ext>
            </a:extLst>
          </p:cNvPr>
          <p:cNvPicPr>
            <a:picLocks noGrp="1" noChangeAspect="1"/>
          </p:cNvPicPr>
          <p:nvPr>
            <p:ph sz="half" idx="1"/>
          </p:nvPr>
        </p:nvPicPr>
        <p:blipFill>
          <a:blip r:embed="rId3"/>
          <a:stretch>
            <a:fillRect/>
          </a:stretch>
        </p:blipFill>
        <p:spPr>
          <a:xfrm>
            <a:off x="838200" y="2549323"/>
            <a:ext cx="5181600" cy="2903941"/>
          </a:xfrm>
        </p:spPr>
      </p:pic>
      <p:sp>
        <p:nvSpPr>
          <p:cNvPr id="3" name="Rectangle: Rounded Corners 2">
            <a:extLst>
              <a:ext uri="{FF2B5EF4-FFF2-40B4-BE49-F238E27FC236}">
                <a16:creationId xmlns:a16="http://schemas.microsoft.com/office/drawing/2014/main" id="{054BC943-EF17-56E3-22FF-C29A5939F01B}"/>
              </a:ext>
            </a:extLst>
          </p:cNvPr>
          <p:cNvSpPr/>
          <p:nvPr/>
        </p:nvSpPr>
        <p:spPr>
          <a:xfrm>
            <a:off x="6964680" y="194173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Unique Identifiers</a:t>
            </a:r>
          </a:p>
        </p:txBody>
      </p:sp>
      <p:sp>
        <p:nvSpPr>
          <p:cNvPr id="4" name="Rectangle: Rounded Corners 3">
            <a:extLst>
              <a:ext uri="{FF2B5EF4-FFF2-40B4-BE49-F238E27FC236}">
                <a16:creationId xmlns:a16="http://schemas.microsoft.com/office/drawing/2014/main" id="{BB1658F2-D696-C586-8336-13B77AA42CA5}"/>
              </a:ext>
            </a:extLst>
          </p:cNvPr>
          <p:cNvSpPr/>
          <p:nvPr/>
        </p:nvSpPr>
        <p:spPr>
          <a:xfrm>
            <a:off x="6964680" y="305425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Two-Chase Commit (2PC)</a:t>
            </a:r>
          </a:p>
        </p:txBody>
      </p:sp>
      <p:sp>
        <p:nvSpPr>
          <p:cNvPr id="5" name="Rectangle: Rounded Corners 4">
            <a:extLst>
              <a:ext uri="{FF2B5EF4-FFF2-40B4-BE49-F238E27FC236}">
                <a16:creationId xmlns:a16="http://schemas.microsoft.com/office/drawing/2014/main" id="{F595448E-3479-257A-3851-C8D7D3AD6AA1}"/>
              </a:ext>
            </a:extLst>
          </p:cNvPr>
          <p:cNvSpPr/>
          <p:nvPr/>
        </p:nvSpPr>
        <p:spPr>
          <a:xfrm>
            <a:off x="6964680" y="4166778"/>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Compensating Transactions</a:t>
            </a:r>
          </a:p>
        </p:txBody>
      </p:sp>
    </p:spTree>
    <p:extLst>
      <p:ext uri="{BB962C8B-B14F-4D97-AF65-F5344CB8AC3E}">
        <p14:creationId xmlns:p14="http://schemas.microsoft.com/office/powerpoint/2010/main" val="1785947145"/>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71BC33-4707-A4EF-59D8-90E9408BC7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561743A-57C4-C60C-2787-F514EF97AA26}"/>
              </a:ext>
            </a:extLst>
          </p:cNvPr>
          <p:cNvSpPr>
            <a:spLocks noGrp="1"/>
          </p:cNvSpPr>
          <p:nvPr>
            <p:ph type="title"/>
          </p:nvPr>
        </p:nvSpPr>
        <p:spPr/>
        <p:txBody>
          <a:bodyPr/>
          <a:lstStyle/>
          <a:p>
            <a:r>
              <a:rPr lang="en-US" dirty="0"/>
              <a:t>Transactional Messaging</a:t>
            </a:r>
          </a:p>
        </p:txBody>
      </p:sp>
      <p:pic>
        <p:nvPicPr>
          <p:cNvPr id="6" name="Content Placeholder 5">
            <a:extLst>
              <a:ext uri="{FF2B5EF4-FFF2-40B4-BE49-F238E27FC236}">
                <a16:creationId xmlns:a16="http://schemas.microsoft.com/office/drawing/2014/main" id="{17D3A251-94B7-8448-FC7B-A634890B9B55}"/>
              </a:ext>
            </a:extLst>
          </p:cNvPr>
          <p:cNvPicPr>
            <a:picLocks noGrp="1" noChangeAspect="1"/>
          </p:cNvPicPr>
          <p:nvPr>
            <p:ph sz="half" idx="1"/>
          </p:nvPr>
        </p:nvPicPr>
        <p:blipFill>
          <a:blip r:embed="rId3"/>
          <a:stretch>
            <a:fillRect/>
          </a:stretch>
        </p:blipFill>
        <p:spPr>
          <a:xfrm>
            <a:off x="838200" y="2549323"/>
            <a:ext cx="5181600" cy="2903941"/>
          </a:xfrm>
        </p:spPr>
      </p:pic>
      <p:sp>
        <p:nvSpPr>
          <p:cNvPr id="3" name="Rectangle: Rounded Corners 2">
            <a:extLst>
              <a:ext uri="{FF2B5EF4-FFF2-40B4-BE49-F238E27FC236}">
                <a16:creationId xmlns:a16="http://schemas.microsoft.com/office/drawing/2014/main" id="{FC94A026-B66D-2816-1DDF-B7DA0416DB71}"/>
              </a:ext>
            </a:extLst>
          </p:cNvPr>
          <p:cNvSpPr/>
          <p:nvPr/>
        </p:nvSpPr>
        <p:spPr>
          <a:xfrm>
            <a:off x="6964680" y="194173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Unique Identifiers</a:t>
            </a:r>
          </a:p>
        </p:txBody>
      </p:sp>
      <p:sp>
        <p:nvSpPr>
          <p:cNvPr id="4" name="Rectangle: Rounded Corners 3">
            <a:extLst>
              <a:ext uri="{FF2B5EF4-FFF2-40B4-BE49-F238E27FC236}">
                <a16:creationId xmlns:a16="http://schemas.microsoft.com/office/drawing/2014/main" id="{0B4ADF6A-0850-6B1A-CEF9-7A4E265C4894}"/>
              </a:ext>
            </a:extLst>
          </p:cNvPr>
          <p:cNvSpPr/>
          <p:nvPr/>
        </p:nvSpPr>
        <p:spPr>
          <a:xfrm>
            <a:off x="6964680" y="305425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Two-Chase Commit (2PC)</a:t>
            </a:r>
          </a:p>
        </p:txBody>
      </p:sp>
      <p:sp>
        <p:nvSpPr>
          <p:cNvPr id="5" name="Rectangle: Rounded Corners 4">
            <a:extLst>
              <a:ext uri="{FF2B5EF4-FFF2-40B4-BE49-F238E27FC236}">
                <a16:creationId xmlns:a16="http://schemas.microsoft.com/office/drawing/2014/main" id="{669F0840-A54E-7F87-8EB9-356F7A99477C}"/>
              </a:ext>
            </a:extLst>
          </p:cNvPr>
          <p:cNvSpPr/>
          <p:nvPr/>
        </p:nvSpPr>
        <p:spPr>
          <a:xfrm>
            <a:off x="6964680" y="416677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Compensating Transactions</a:t>
            </a:r>
          </a:p>
        </p:txBody>
      </p:sp>
      <p:sp>
        <p:nvSpPr>
          <p:cNvPr id="7" name="Rectangle: Rounded Corners 6">
            <a:extLst>
              <a:ext uri="{FF2B5EF4-FFF2-40B4-BE49-F238E27FC236}">
                <a16:creationId xmlns:a16="http://schemas.microsoft.com/office/drawing/2014/main" id="{88E3A89C-020D-1482-29E8-4CB5C682897D}"/>
              </a:ext>
            </a:extLst>
          </p:cNvPr>
          <p:cNvSpPr/>
          <p:nvPr/>
        </p:nvSpPr>
        <p:spPr>
          <a:xfrm>
            <a:off x="6964680" y="5279298"/>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Transactional Middleware</a:t>
            </a:r>
          </a:p>
        </p:txBody>
      </p:sp>
    </p:spTree>
    <p:extLst>
      <p:ext uri="{BB962C8B-B14F-4D97-AF65-F5344CB8AC3E}">
        <p14:creationId xmlns:p14="http://schemas.microsoft.com/office/powerpoint/2010/main" val="2190269150"/>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6B0B89-3282-5DBD-425C-F3F14F7B22F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B13010C-92BA-A51B-1F3D-7D1D0E5F97C5}"/>
              </a:ext>
            </a:extLst>
          </p:cNvPr>
          <p:cNvSpPr>
            <a:spLocks noGrp="1"/>
          </p:cNvSpPr>
          <p:nvPr>
            <p:ph type="title"/>
          </p:nvPr>
        </p:nvSpPr>
        <p:spPr/>
        <p:txBody>
          <a:bodyPr/>
          <a:lstStyle/>
          <a:p>
            <a:r>
              <a:rPr lang="en-US" dirty="0"/>
              <a:t>Key Points to Remember</a:t>
            </a:r>
          </a:p>
        </p:txBody>
      </p:sp>
      <p:sp>
        <p:nvSpPr>
          <p:cNvPr id="3" name="Content Placeholder 2">
            <a:extLst>
              <a:ext uri="{FF2B5EF4-FFF2-40B4-BE49-F238E27FC236}">
                <a16:creationId xmlns:a16="http://schemas.microsoft.com/office/drawing/2014/main" id="{D4246A25-B3CC-00E9-E8C7-5F56AD63BCB3}"/>
              </a:ext>
            </a:extLst>
          </p:cNvPr>
          <p:cNvSpPr>
            <a:spLocks noGrp="1"/>
          </p:cNvSpPr>
          <p:nvPr>
            <p:ph idx="1"/>
          </p:nvPr>
        </p:nvSpPr>
        <p:spPr/>
        <p:txBody>
          <a:bodyPr/>
          <a:lstStyle/>
          <a:p>
            <a:pPr>
              <a:spcAft>
                <a:spcPts val="1800"/>
              </a:spcAft>
            </a:pPr>
            <a:r>
              <a:rPr lang="en-US" b="1" dirty="0"/>
              <a:t>Idempotency</a:t>
            </a:r>
            <a:r>
              <a:rPr lang="en-US" dirty="0"/>
              <a:t>: Ensure operations can be performed multiple times without changing the result.</a:t>
            </a:r>
          </a:p>
          <a:p>
            <a:pPr>
              <a:spcAft>
                <a:spcPts val="1800"/>
              </a:spcAft>
            </a:pPr>
            <a:r>
              <a:rPr lang="en-US" b="1" dirty="0"/>
              <a:t>Transactional Messaging</a:t>
            </a:r>
            <a:r>
              <a:rPr lang="en-US" dirty="0"/>
              <a:t>: Ensure message processing is atomic and consistent.</a:t>
            </a:r>
            <a:endParaRPr lang="en-US" b="1" dirty="0"/>
          </a:p>
        </p:txBody>
      </p:sp>
      <p:sp>
        <p:nvSpPr>
          <p:cNvPr id="5" name="TextBox 4">
            <a:extLst>
              <a:ext uri="{FF2B5EF4-FFF2-40B4-BE49-F238E27FC236}">
                <a16:creationId xmlns:a16="http://schemas.microsoft.com/office/drawing/2014/main" id="{D3711DF8-F9BD-DB31-3A03-1F654E3FF1D1}"/>
              </a:ext>
            </a:extLst>
          </p:cNvPr>
          <p:cNvSpPr txBox="1"/>
          <p:nvPr/>
        </p:nvSpPr>
        <p:spPr>
          <a:xfrm>
            <a:off x="838200" y="1229023"/>
            <a:ext cx="5462201" cy="461665"/>
          </a:xfrm>
          <a:prstGeom prst="rect">
            <a:avLst/>
          </a:prstGeom>
          <a:noFill/>
        </p:spPr>
        <p:txBody>
          <a:bodyPr wrap="none" rtlCol="0">
            <a:spAutoFit/>
          </a:bodyPr>
          <a:lstStyle/>
          <a:p>
            <a:r>
              <a:rPr lang="en-US" sz="2400" b="1" dirty="0">
                <a:solidFill>
                  <a:srgbClr val="6B7280"/>
                </a:solidFill>
              </a:rPr>
              <a:t>Techniques for Ensuring Data Consistency</a:t>
            </a:r>
          </a:p>
        </p:txBody>
      </p:sp>
    </p:spTree>
    <p:extLst>
      <p:ext uri="{BB962C8B-B14F-4D97-AF65-F5344CB8AC3E}">
        <p14:creationId xmlns:p14="http://schemas.microsoft.com/office/powerpoint/2010/main" val="19421613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49EE32-29D3-A634-F023-313B23169C32}"/>
              </a:ext>
            </a:extLst>
          </p:cNvPr>
          <p:cNvSpPr>
            <a:spLocks noGrp="1"/>
          </p:cNvSpPr>
          <p:nvPr>
            <p:ph type="title"/>
          </p:nvPr>
        </p:nvSpPr>
        <p:spPr/>
        <p:txBody>
          <a:bodyPr/>
          <a:lstStyle/>
          <a:p>
            <a:r>
              <a:rPr lang="en-US" dirty="0"/>
              <a:t>Recap: Reliability</a:t>
            </a:r>
          </a:p>
        </p:txBody>
      </p:sp>
      <p:sp>
        <p:nvSpPr>
          <p:cNvPr id="3" name="Rectangle: Rounded Corners 2">
            <a:extLst>
              <a:ext uri="{FF2B5EF4-FFF2-40B4-BE49-F238E27FC236}">
                <a16:creationId xmlns:a16="http://schemas.microsoft.com/office/drawing/2014/main" id="{C6D33FA4-BCF5-1452-1D9B-A1CDDA99FC19}"/>
              </a:ext>
            </a:extLst>
          </p:cNvPr>
          <p:cNvSpPr/>
          <p:nvPr/>
        </p:nvSpPr>
        <p:spPr>
          <a:xfrm>
            <a:off x="818707" y="2530549"/>
            <a:ext cx="2998381" cy="1212111"/>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Guaranteed Delivery and Message Persistence</a:t>
            </a:r>
          </a:p>
        </p:txBody>
      </p:sp>
      <p:sp>
        <p:nvSpPr>
          <p:cNvPr id="4" name="Rectangle: Rounded Corners 3">
            <a:extLst>
              <a:ext uri="{FF2B5EF4-FFF2-40B4-BE49-F238E27FC236}">
                <a16:creationId xmlns:a16="http://schemas.microsoft.com/office/drawing/2014/main" id="{37BF8C4D-3042-FA85-2874-CF7E89EDA9D6}"/>
              </a:ext>
            </a:extLst>
          </p:cNvPr>
          <p:cNvSpPr/>
          <p:nvPr/>
        </p:nvSpPr>
        <p:spPr>
          <a:xfrm>
            <a:off x="4596809" y="2530549"/>
            <a:ext cx="2998381" cy="1212111"/>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Retry Policies and Dead Letter Queues</a:t>
            </a:r>
          </a:p>
        </p:txBody>
      </p:sp>
      <p:sp>
        <p:nvSpPr>
          <p:cNvPr id="5" name="Rectangle: Rounded Corners 4">
            <a:extLst>
              <a:ext uri="{FF2B5EF4-FFF2-40B4-BE49-F238E27FC236}">
                <a16:creationId xmlns:a16="http://schemas.microsoft.com/office/drawing/2014/main" id="{BC2E02F1-F609-3230-DA79-AAC8B4EA71C7}"/>
              </a:ext>
            </a:extLst>
          </p:cNvPr>
          <p:cNvSpPr/>
          <p:nvPr/>
        </p:nvSpPr>
        <p:spPr>
          <a:xfrm>
            <a:off x="8355419" y="2530549"/>
            <a:ext cx="2998381" cy="1212111"/>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t>Idempotency and Transactional Messaging</a:t>
            </a:r>
          </a:p>
        </p:txBody>
      </p:sp>
    </p:spTree>
    <p:extLst>
      <p:ext uri="{BB962C8B-B14F-4D97-AF65-F5344CB8AC3E}">
        <p14:creationId xmlns:p14="http://schemas.microsoft.com/office/powerpoint/2010/main" val="3132484639"/>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08A960-8936-8639-0743-08B7A48C61C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7587101-2750-F549-3BE7-FE90E04989D4}"/>
              </a:ext>
            </a:extLst>
          </p:cNvPr>
          <p:cNvSpPr>
            <a:spLocks noGrp="1"/>
          </p:cNvSpPr>
          <p:nvPr>
            <p:ph type="title"/>
          </p:nvPr>
        </p:nvSpPr>
        <p:spPr>
          <a:xfrm>
            <a:off x="208280" y="2231469"/>
            <a:ext cx="5735320" cy="2395062"/>
          </a:xfrm>
        </p:spPr>
        <p:txBody>
          <a:bodyPr>
            <a:normAutofit/>
          </a:bodyPr>
          <a:lstStyle/>
          <a:p>
            <a:pPr algn="ctr"/>
            <a:r>
              <a:rPr lang="en-US" dirty="0"/>
              <a:t>Techniques for Ensuring Data Consistency</a:t>
            </a:r>
          </a:p>
        </p:txBody>
      </p:sp>
      <p:pic>
        <p:nvPicPr>
          <p:cNvPr id="4" name="Picture 3">
            <a:extLst>
              <a:ext uri="{FF2B5EF4-FFF2-40B4-BE49-F238E27FC236}">
                <a16:creationId xmlns:a16="http://schemas.microsoft.com/office/drawing/2014/main" id="{19C7B1E0-6C21-E49B-DF77-4AD14712E4B5}"/>
              </a:ext>
            </a:extLst>
          </p:cNvPr>
          <p:cNvPicPr>
            <a:picLocks noChangeAspect="1"/>
          </p:cNvPicPr>
          <p:nvPr/>
        </p:nvPicPr>
        <p:blipFill>
          <a:blip r:embed="rId3"/>
          <a:stretch>
            <a:fillRect/>
          </a:stretch>
        </p:blipFill>
        <p:spPr>
          <a:xfrm>
            <a:off x="6532880" y="1957149"/>
            <a:ext cx="4786348" cy="3190899"/>
          </a:xfrm>
          <a:prstGeom prst="rect">
            <a:avLst/>
          </a:prstGeom>
        </p:spPr>
      </p:pic>
    </p:spTree>
    <p:extLst>
      <p:ext uri="{BB962C8B-B14F-4D97-AF65-F5344CB8AC3E}">
        <p14:creationId xmlns:p14="http://schemas.microsoft.com/office/powerpoint/2010/main" val="185465127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626794-DE25-7471-530F-9283029DC3E4}"/>
              </a:ext>
            </a:extLst>
          </p:cNvPr>
          <p:cNvSpPr>
            <a:spLocks noGrp="1"/>
          </p:cNvSpPr>
          <p:nvPr>
            <p:ph type="title"/>
          </p:nvPr>
        </p:nvSpPr>
        <p:spPr/>
        <p:txBody>
          <a:bodyPr/>
          <a:lstStyle/>
          <a:p>
            <a:r>
              <a:rPr lang="en-US" dirty="0"/>
              <a:t>Idempotency</a:t>
            </a:r>
          </a:p>
        </p:txBody>
      </p:sp>
      <p:pic>
        <p:nvPicPr>
          <p:cNvPr id="6" name="Content Placeholder 5">
            <a:extLst>
              <a:ext uri="{FF2B5EF4-FFF2-40B4-BE49-F238E27FC236}">
                <a16:creationId xmlns:a16="http://schemas.microsoft.com/office/drawing/2014/main" id="{FAE0C38A-BD08-AE2C-43FF-B951B42CC32C}"/>
              </a:ext>
            </a:extLst>
          </p:cNvPr>
          <p:cNvPicPr>
            <a:picLocks noGrp="1" noChangeAspect="1"/>
          </p:cNvPicPr>
          <p:nvPr>
            <p:ph sz="half" idx="1"/>
          </p:nvPr>
        </p:nvPicPr>
        <p:blipFill>
          <a:blip r:embed="rId3"/>
          <a:stretch>
            <a:fillRect/>
          </a:stretch>
        </p:blipFill>
        <p:spPr>
          <a:xfrm>
            <a:off x="1253331" y="1825625"/>
            <a:ext cx="4351338" cy="4351338"/>
          </a:xfrm>
        </p:spPr>
      </p:pic>
    </p:spTree>
    <p:extLst>
      <p:ext uri="{BB962C8B-B14F-4D97-AF65-F5344CB8AC3E}">
        <p14:creationId xmlns:p14="http://schemas.microsoft.com/office/powerpoint/2010/main" val="350232086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DA9D57-172B-839B-5A64-0661A803467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B9CF0B-92C9-1B6D-F192-1EBD9736DC5A}"/>
              </a:ext>
            </a:extLst>
          </p:cNvPr>
          <p:cNvSpPr>
            <a:spLocks noGrp="1"/>
          </p:cNvSpPr>
          <p:nvPr>
            <p:ph type="title"/>
          </p:nvPr>
        </p:nvSpPr>
        <p:spPr/>
        <p:txBody>
          <a:bodyPr/>
          <a:lstStyle/>
          <a:p>
            <a:r>
              <a:rPr lang="en-US" dirty="0"/>
              <a:t>Idempotency</a:t>
            </a:r>
          </a:p>
        </p:txBody>
      </p:sp>
      <p:pic>
        <p:nvPicPr>
          <p:cNvPr id="6" name="Content Placeholder 5">
            <a:extLst>
              <a:ext uri="{FF2B5EF4-FFF2-40B4-BE49-F238E27FC236}">
                <a16:creationId xmlns:a16="http://schemas.microsoft.com/office/drawing/2014/main" id="{BB44EADC-D146-4BEF-2C0F-D8FF7FC584C7}"/>
              </a:ext>
            </a:extLst>
          </p:cNvPr>
          <p:cNvPicPr>
            <a:picLocks noGrp="1" noChangeAspect="1"/>
          </p:cNvPicPr>
          <p:nvPr>
            <p:ph sz="half" idx="1"/>
          </p:nvPr>
        </p:nvPicPr>
        <p:blipFill>
          <a:blip r:embed="rId3"/>
          <a:stretch>
            <a:fillRect/>
          </a:stretch>
        </p:blipFill>
        <p:spPr>
          <a:xfrm>
            <a:off x="1253331" y="1825625"/>
            <a:ext cx="4351338" cy="4351338"/>
          </a:xfrm>
        </p:spPr>
      </p:pic>
      <p:sp>
        <p:nvSpPr>
          <p:cNvPr id="7" name="Rectangle: Rounded Corners 6">
            <a:extLst>
              <a:ext uri="{FF2B5EF4-FFF2-40B4-BE49-F238E27FC236}">
                <a16:creationId xmlns:a16="http://schemas.microsoft.com/office/drawing/2014/main" id="{01342F25-392E-EBE0-9F15-EC12A030157C}"/>
              </a:ext>
            </a:extLst>
          </p:cNvPr>
          <p:cNvSpPr/>
          <p:nvPr/>
        </p:nvSpPr>
        <p:spPr>
          <a:xfrm>
            <a:off x="6964680" y="214376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Unique Identifiers</a:t>
            </a:r>
          </a:p>
        </p:txBody>
      </p:sp>
    </p:spTree>
    <p:extLst>
      <p:ext uri="{BB962C8B-B14F-4D97-AF65-F5344CB8AC3E}">
        <p14:creationId xmlns:p14="http://schemas.microsoft.com/office/powerpoint/2010/main" val="310491084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066154-D580-0056-96FE-3564ABCA90B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C9E738C-30D1-957D-5B2B-348BCF1E7AA4}"/>
              </a:ext>
            </a:extLst>
          </p:cNvPr>
          <p:cNvSpPr>
            <a:spLocks noGrp="1"/>
          </p:cNvSpPr>
          <p:nvPr>
            <p:ph type="title"/>
          </p:nvPr>
        </p:nvSpPr>
        <p:spPr/>
        <p:txBody>
          <a:bodyPr/>
          <a:lstStyle/>
          <a:p>
            <a:r>
              <a:rPr lang="en-US" dirty="0"/>
              <a:t>Idempotency</a:t>
            </a:r>
          </a:p>
        </p:txBody>
      </p:sp>
      <p:pic>
        <p:nvPicPr>
          <p:cNvPr id="6" name="Content Placeholder 5">
            <a:extLst>
              <a:ext uri="{FF2B5EF4-FFF2-40B4-BE49-F238E27FC236}">
                <a16:creationId xmlns:a16="http://schemas.microsoft.com/office/drawing/2014/main" id="{D8A5C331-1D08-CCFE-56E2-C25954CC4630}"/>
              </a:ext>
            </a:extLst>
          </p:cNvPr>
          <p:cNvPicPr>
            <a:picLocks noGrp="1" noChangeAspect="1"/>
          </p:cNvPicPr>
          <p:nvPr>
            <p:ph sz="half" idx="1"/>
          </p:nvPr>
        </p:nvPicPr>
        <p:blipFill>
          <a:blip r:embed="rId3"/>
          <a:stretch>
            <a:fillRect/>
          </a:stretch>
        </p:blipFill>
        <p:spPr>
          <a:xfrm>
            <a:off x="1253331" y="1825625"/>
            <a:ext cx="4351338" cy="4351338"/>
          </a:xfrm>
        </p:spPr>
      </p:pic>
      <p:sp>
        <p:nvSpPr>
          <p:cNvPr id="7" name="Rectangle: Rounded Corners 6">
            <a:extLst>
              <a:ext uri="{FF2B5EF4-FFF2-40B4-BE49-F238E27FC236}">
                <a16:creationId xmlns:a16="http://schemas.microsoft.com/office/drawing/2014/main" id="{BF7AB556-F518-01EF-7230-59DB3BEDBBD7}"/>
              </a:ext>
            </a:extLst>
          </p:cNvPr>
          <p:cNvSpPr/>
          <p:nvPr/>
        </p:nvSpPr>
        <p:spPr>
          <a:xfrm>
            <a:off x="6964680" y="2143760"/>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Unique Identifiers</a:t>
            </a:r>
          </a:p>
        </p:txBody>
      </p:sp>
      <p:sp>
        <p:nvSpPr>
          <p:cNvPr id="8" name="Rectangle: Rounded Corners 7">
            <a:extLst>
              <a:ext uri="{FF2B5EF4-FFF2-40B4-BE49-F238E27FC236}">
                <a16:creationId xmlns:a16="http://schemas.microsoft.com/office/drawing/2014/main" id="{BCE1F722-CEF6-E432-6519-4F27AAE1ADA0}"/>
              </a:ext>
            </a:extLst>
          </p:cNvPr>
          <p:cNvSpPr/>
          <p:nvPr/>
        </p:nvSpPr>
        <p:spPr>
          <a:xfrm>
            <a:off x="6964680" y="325628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Idempotent Operations</a:t>
            </a:r>
          </a:p>
        </p:txBody>
      </p:sp>
    </p:spTree>
    <p:extLst>
      <p:ext uri="{BB962C8B-B14F-4D97-AF65-F5344CB8AC3E}">
        <p14:creationId xmlns:p14="http://schemas.microsoft.com/office/powerpoint/2010/main" val="1513502095"/>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48CC9B-3D26-1ED5-8B8D-D4786E703DA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200C304-9AF5-D345-8CC6-0BB699CE7C11}"/>
              </a:ext>
            </a:extLst>
          </p:cNvPr>
          <p:cNvSpPr>
            <a:spLocks noGrp="1"/>
          </p:cNvSpPr>
          <p:nvPr>
            <p:ph type="title"/>
          </p:nvPr>
        </p:nvSpPr>
        <p:spPr/>
        <p:txBody>
          <a:bodyPr/>
          <a:lstStyle/>
          <a:p>
            <a:r>
              <a:rPr lang="en-US" dirty="0"/>
              <a:t>Idempotency</a:t>
            </a:r>
          </a:p>
        </p:txBody>
      </p:sp>
      <p:pic>
        <p:nvPicPr>
          <p:cNvPr id="6" name="Content Placeholder 5">
            <a:extLst>
              <a:ext uri="{FF2B5EF4-FFF2-40B4-BE49-F238E27FC236}">
                <a16:creationId xmlns:a16="http://schemas.microsoft.com/office/drawing/2014/main" id="{ADB1A2ED-BD0A-A34F-C9C3-9CAECC74496B}"/>
              </a:ext>
            </a:extLst>
          </p:cNvPr>
          <p:cNvPicPr>
            <a:picLocks noGrp="1" noChangeAspect="1"/>
          </p:cNvPicPr>
          <p:nvPr>
            <p:ph sz="half" idx="1"/>
          </p:nvPr>
        </p:nvPicPr>
        <p:blipFill>
          <a:blip r:embed="rId3"/>
          <a:stretch>
            <a:fillRect/>
          </a:stretch>
        </p:blipFill>
        <p:spPr>
          <a:xfrm>
            <a:off x="1253331" y="1825625"/>
            <a:ext cx="4351338" cy="4351338"/>
          </a:xfrm>
        </p:spPr>
      </p:pic>
      <p:sp>
        <p:nvSpPr>
          <p:cNvPr id="7" name="Rectangle: Rounded Corners 6">
            <a:extLst>
              <a:ext uri="{FF2B5EF4-FFF2-40B4-BE49-F238E27FC236}">
                <a16:creationId xmlns:a16="http://schemas.microsoft.com/office/drawing/2014/main" id="{80EA9F2A-E8C2-9CAB-A924-91B22BE6708E}"/>
              </a:ext>
            </a:extLst>
          </p:cNvPr>
          <p:cNvSpPr/>
          <p:nvPr/>
        </p:nvSpPr>
        <p:spPr>
          <a:xfrm>
            <a:off x="6964680" y="2143760"/>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Unique Identifiers</a:t>
            </a:r>
          </a:p>
        </p:txBody>
      </p:sp>
      <p:sp>
        <p:nvSpPr>
          <p:cNvPr id="8" name="Rectangle: Rounded Corners 7">
            <a:extLst>
              <a:ext uri="{FF2B5EF4-FFF2-40B4-BE49-F238E27FC236}">
                <a16:creationId xmlns:a16="http://schemas.microsoft.com/office/drawing/2014/main" id="{1A5D693A-C153-352F-503F-EABA96228ADD}"/>
              </a:ext>
            </a:extLst>
          </p:cNvPr>
          <p:cNvSpPr/>
          <p:nvPr/>
        </p:nvSpPr>
        <p:spPr>
          <a:xfrm>
            <a:off x="6964680" y="3256280"/>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Idempotent Operations</a:t>
            </a:r>
          </a:p>
        </p:txBody>
      </p:sp>
      <p:sp>
        <p:nvSpPr>
          <p:cNvPr id="3" name="Rectangle: Rounded Corners 2">
            <a:extLst>
              <a:ext uri="{FF2B5EF4-FFF2-40B4-BE49-F238E27FC236}">
                <a16:creationId xmlns:a16="http://schemas.microsoft.com/office/drawing/2014/main" id="{62608DEB-3C56-F325-E713-623D5E272052}"/>
              </a:ext>
            </a:extLst>
          </p:cNvPr>
          <p:cNvSpPr/>
          <p:nvPr/>
        </p:nvSpPr>
        <p:spPr>
          <a:xfrm>
            <a:off x="6964680" y="436880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State Management</a:t>
            </a:r>
          </a:p>
        </p:txBody>
      </p:sp>
    </p:spTree>
    <p:extLst>
      <p:ext uri="{BB962C8B-B14F-4D97-AF65-F5344CB8AC3E}">
        <p14:creationId xmlns:p14="http://schemas.microsoft.com/office/powerpoint/2010/main" val="147627539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CDE5A-EBBD-DA1D-78D2-6D9E521DD7C3}"/>
              </a:ext>
            </a:extLst>
          </p:cNvPr>
          <p:cNvSpPr>
            <a:spLocks noGrp="1"/>
          </p:cNvSpPr>
          <p:nvPr>
            <p:ph type="title"/>
          </p:nvPr>
        </p:nvSpPr>
        <p:spPr/>
        <p:txBody>
          <a:bodyPr/>
          <a:lstStyle/>
          <a:p>
            <a:r>
              <a:rPr lang="en-US" dirty="0"/>
              <a:t>Transactional Messaging</a:t>
            </a:r>
          </a:p>
        </p:txBody>
      </p:sp>
      <p:pic>
        <p:nvPicPr>
          <p:cNvPr id="6" name="Content Placeholder 5">
            <a:extLst>
              <a:ext uri="{FF2B5EF4-FFF2-40B4-BE49-F238E27FC236}">
                <a16:creationId xmlns:a16="http://schemas.microsoft.com/office/drawing/2014/main" id="{291B59FD-C99E-1B77-A42B-103494F94F68}"/>
              </a:ext>
            </a:extLst>
          </p:cNvPr>
          <p:cNvPicPr>
            <a:picLocks noGrp="1" noChangeAspect="1"/>
          </p:cNvPicPr>
          <p:nvPr>
            <p:ph sz="half" idx="1"/>
          </p:nvPr>
        </p:nvPicPr>
        <p:blipFill>
          <a:blip r:embed="rId3"/>
          <a:stretch>
            <a:fillRect/>
          </a:stretch>
        </p:blipFill>
        <p:spPr>
          <a:xfrm>
            <a:off x="838200" y="2549323"/>
            <a:ext cx="5181600" cy="2903941"/>
          </a:xfrm>
        </p:spPr>
      </p:pic>
    </p:spTree>
    <p:extLst>
      <p:ext uri="{BB962C8B-B14F-4D97-AF65-F5344CB8AC3E}">
        <p14:creationId xmlns:p14="http://schemas.microsoft.com/office/powerpoint/2010/main" val="340588958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A60AC2-3DB8-3B88-9F20-702FE6B0908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2574ACE-E564-A147-E7D7-AB20DED1BC50}"/>
              </a:ext>
            </a:extLst>
          </p:cNvPr>
          <p:cNvSpPr>
            <a:spLocks noGrp="1"/>
          </p:cNvSpPr>
          <p:nvPr>
            <p:ph type="title"/>
          </p:nvPr>
        </p:nvSpPr>
        <p:spPr/>
        <p:txBody>
          <a:bodyPr/>
          <a:lstStyle/>
          <a:p>
            <a:r>
              <a:rPr lang="en-US" dirty="0"/>
              <a:t>Transactional Messaging</a:t>
            </a:r>
          </a:p>
        </p:txBody>
      </p:sp>
      <p:pic>
        <p:nvPicPr>
          <p:cNvPr id="6" name="Content Placeholder 5">
            <a:extLst>
              <a:ext uri="{FF2B5EF4-FFF2-40B4-BE49-F238E27FC236}">
                <a16:creationId xmlns:a16="http://schemas.microsoft.com/office/drawing/2014/main" id="{F07B59F6-0872-4D72-E969-734DDF4662E9}"/>
              </a:ext>
            </a:extLst>
          </p:cNvPr>
          <p:cNvPicPr>
            <a:picLocks noGrp="1" noChangeAspect="1"/>
          </p:cNvPicPr>
          <p:nvPr>
            <p:ph sz="half" idx="1"/>
          </p:nvPr>
        </p:nvPicPr>
        <p:blipFill>
          <a:blip r:embed="rId3"/>
          <a:stretch>
            <a:fillRect/>
          </a:stretch>
        </p:blipFill>
        <p:spPr>
          <a:xfrm>
            <a:off x="838200" y="2549323"/>
            <a:ext cx="5181600" cy="2903941"/>
          </a:xfrm>
        </p:spPr>
      </p:pic>
      <p:sp>
        <p:nvSpPr>
          <p:cNvPr id="3" name="Rectangle: Rounded Corners 2">
            <a:extLst>
              <a:ext uri="{FF2B5EF4-FFF2-40B4-BE49-F238E27FC236}">
                <a16:creationId xmlns:a16="http://schemas.microsoft.com/office/drawing/2014/main" id="{61DA4361-E864-8AF0-4C2D-42818389A298}"/>
              </a:ext>
            </a:extLst>
          </p:cNvPr>
          <p:cNvSpPr/>
          <p:nvPr/>
        </p:nvSpPr>
        <p:spPr>
          <a:xfrm>
            <a:off x="6964680" y="1941738"/>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Unique Identifiers</a:t>
            </a:r>
          </a:p>
        </p:txBody>
      </p:sp>
    </p:spTree>
    <p:extLst>
      <p:ext uri="{BB962C8B-B14F-4D97-AF65-F5344CB8AC3E}">
        <p14:creationId xmlns:p14="http://schemas.microsoft.com/office/powerpoint/2010/main" val="2981078470"/>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AAA273-1EFD-3AEA-EADD-0896E1E40B8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BE8787-FD1E-3BCC-1F9E-E9DC367D09F2}"/>
              </a:ext>
            </a:extLst>
          </p:cNvPr>
          <p:cNvSpPr>
            <a:spLocks noGrp="1"/>
          </p:cNvSpPr>
          <p:nvPr>
            <p:ph type="title"/>
          </p:nvPr>
        </p:nvSpPr>
        <p:spPr/>
        <p:txBody>
          <a:bodyPr/>
          <a:lstStyle/>
          <a:p>
            <a:r>
              <a:rPr lang="en-US" dirty="0"/>
              <a:t>Transactional Messaging</a:t>
            </a:r>
          </a:p>
        </p:txBody>
      </p:sp>
      <p:pic>
        <p:nvPicPr>
          <p:cNvPr id="6" name="Content Placeholder 5">
            <a:extLst>
              <a:ext uri="{FF2B5EF4-FFF2-40B4-BE49-F238E27FC236}">
                <a16:creationId xmlns:a16="http://schemas.microsoft.com/office/drawing/2014/main" id="{B5D7AA7A-6FB6-DD06-22CF-9A1E7946628E}"/>
              </a:ext>
            </a:extLst>
          </p:cNvPr>
          <p:cNvPicPr>
            <a:picLocks noGrp="1" noChangeAspect="1"/>
          </p:cNvPicPr>
          <p:nvPr>
            <p:ph sz="half" idx="1"/>
          </p:nvPr>
        </p:nvPicPr>
        <p:blipFill>
          <a:blip r:embed="rId3"/>
          <a:stretch>
            <a:fillRect/>
          </a:stretch>
        </p:blipFill>
        <p:spPr>
          <a:xfrm>
            <a:off x="838200" y="2549323"/>
            <a:ext cx="5181600" cy="2903941"/>
          </a:xfrm>
        </p:spPr>
      </p:pic>
      <p:sp>
        <p:nvSpPr>
          <p:cNvPr id="3" name="Rectangle: Rounded Corners 2">
            <a:extLst>
              <a:ext uri="{FF2B5EF4-FFF2-40B4-BE49-F238E27FC236}">
                <a16:creationId xmlns:a16="http://schemas.microsoft.com/office/drawing/2014/main" id="{487B3292-63D6-38BC-01AC-4AA49EE4FC4D}"/>
              </a:ext>
            </a:extLst>
          </p:cNvPr>
          <p:cNvSpPr/>
          <p:nvPr/>
        </p:nvSpPr>
        <p:spPr>
          <a:xfrm>
            <a:off x="6964680" y="194173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Unique Identifiers</a:t>
            </a:r>
          </a:p>
        </p:txBody>
      </p:sp>
      <p:sp>
        <p:nvSpPr>
          <p:cNvPr id="4" name="Rectangle: Rounded Corners 3">
            <a:extLst>
              <a:ext uri="{FF2B5EF4-FFF2-40B4-BE49-F238E27FC236}">
                <a16:creationId xmlns:a16="http://schemas.microsoft.com/office/drawing/2014/main" id="{CC924FDE-D147-3B67-77DD-A251A5291555}"/>
              </a:ext>
            </a:extLst>
          </p:cNvPr>
          <p:cNvSpPr/>
          <p:nvPr/>
        </p:nvSpPr>
        <p:spPr>
          <a:xfrm>
            <a:off x="6964680" y="3054258"/>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Two-Chase Commit</a:t>
            </a:r>
          </a:p>
        </p:txBody>
      </p:sp>
    </p:spTree>
    <p:extLst>
      <p:ext uri="{BB962C8B-B14F-4D97-AF65-F5344CB8AC3E}">
        <p14:creationId xmlns:p14="http://schemas.microsoft.com/office/powerpoint/2010/main" val="3894277894"/>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theme/theme1.xml><?xml version="1.0" encoding="utf-8"?>
<a:theme xmlns:a="http://schemas.openxmlformats.org/drawingml/2006/main" name="TaleLearnCod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itle Slide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3732</TotalTime>
  <Words>1075</Words>
  <Application>Microsoft Office PowerPoint</Application>
  <PresentationFormat>Widescreen</PresentationFormat>
  <Paragraphs>124</Paragraphs>
  <Slides>13</Slides>
  <Notes>13</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13</vt:i4>
      </vt:variant>
    </vt:vector>
  </HeadingPairs>
  <TitlesOfParts>
    <vt:vector size="18" baseType="lpstr">
      <vt:lpstr>Arial</vt:lpstr>
      <vt:lpstr>Calibri</vt:lpstr>
      <vt:lpstr>Kamerik205 8</vt:lpstr>
      <vt:lpstr>TaleLearnCode</vt:lpstr>
      <vt:lpstr>Title Slide Design</vt:lpstr>
      <vt:lpstr>Reliability</vt:lpstr>
      <vt:lpstr>Techniques for Ensuring Data Consistency</vt:lpstr>
      <vt:lpstr>Idempotency</vt:lpstr>
      <vt:lpstr>Idempotency</vt:lpstr>
      <vt:lpstr>Idempotency</vt:lpstr>
      <vt:lpstr>Idempotency</vt:lpstr>
      <vt:lpstr>Transactional Messaging</vt:lpstr>
      <vt:lpstr>Transactional Messaging</vt:lpstr>
      <vt:lpstr>Transactional Messaging</vt:lpstr>
      <vt:lpstr>Transactional Messaging</vt:lpstr>
      <vt:lpstr>Transactional Messaging</vt:lpstr>
      <vt:lpstr>Key Points to Remember</vt:lpstr>
      <vt:lpstr>Recap: Reliability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Chad Green</dc:creator>
  <cp:lastModifiedBy>Chad Green</cp:lastModifiedBy>
  <cp:revision>175</cp:revision>
  <dcterms:created xsi:type="dcterms:W3CDTF">2023-11-19T00:00:57Z</dcterms:created>
  <dcterms:modified xsi:type="dcterms:W3CDTF">2025-01-14T14:54:38Z</dcterms:modified>
</cp:coreProperties>
</file>

<file path=docProps/thumbnail.jpeg>
</file>